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4"/>
  </p:sldMasterIdLst>
  <p:notesMasterIdLst>
    <p:notesMasterId r:id="rId47"/>
  </p:notesMasterIdLst>
  <p:sldIdLst>
    <p:sldId id="260" r:id="rId5"/>
    <p:sldId id="261" r:id="rId6"/>
    <p:sldId id="265" r:id="rId7"/>
    <p:sldId id="299" r:id="rId8"/>
    <p:sldId id="300" r:id="rId9"/>
    <p:sldId id="301" r:id="rId10"/>
    <p:sldId id="302" r:id="rId11"/>
    <p:sldId id="303" r:id="rId12"/>
    <p:sldId id="304" r:id="rId13"/>
    <p:sldId id="290" r:id="rId14"/>
    <p:sldId id="284" r:id="rId15"/>
    <p:sldId id="280" r:id="rId16"/>
    <p:sldId id="285" r:id="rId17"/>
    <p:sldId id="263" r:id="rId18"/>
    <p:sldId id="305" r:id="rId19"/>
    <p:sldId id="264" r:id="rId20"/>
    <p:sldId id="267" r:id="rId21"/>
    <p:sldId id="286" r:id="rId22"/>
    <p:sldId id="287" r:id="rId23"/>
    <p:sldId id="306" r:id="rId24"/>
    <p:sldId id="291" r:id="rId25"/>
    <p:sldId id="288" r:id="rId26"/>
    <p:sldId id="292" r:id="rId27"/>
    <p:sldId id="281" r:id="rId28"/>
    <p:sldId id="296" r:id="rId29"/>
    <p:sldId id="297" r:id="rId30"/>
    <p:sldId id="298" r:id="rId31"/>
    <p:sldId id="279" r:id="rId32"/>
    <p:sldId id="289" r:id="rId33"/>
    <p:sldId id="294" r:id="rId34"/>
    <p:sldId id="293" r:id="rId35"/>
    <p:sldId id="278" r:id="rId36"/>
    <p:sldId id="268" r:id="rId37"/>
    <p:sldId id="269" r:id="rId38"/>
    <p:sldId id="270" r:id="rId39"/>
    <p:sldId id="271" r:id="rId40"/>
    <p:sldId id="272" r:id="rId41"/>
    <p:sldId id="273" r:id="rId42"/>
    <p:sldId id="274" r:id="rId43"/>
    <p:sldId id="275" r:id="rId44"/>
    <p:sldId id="276" r:id="rId45"/>
    <p:sldId id="277" r:id="rId4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4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00"/>
    <a:srgbClr val="003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FB5A10-8F66-4BCC-B1FA-EC76CF7844C9}" v="15" dt="2019-12-06T13:24:42.8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preferSingleView="1">
    <p:restoredLeft sz="6810" autoAdjust="0"/>
    <p:restoredTop sz="90987" autoAdjust="0"/>
  </p:normalViewPr>
  <p:slideViewPr>
    <p:cSldViewPr>
      <p:cViewPr varScale="1">
        <p:scale>
          <a:sx n="100" d="100"/>
          <a:sy n="100" d="100"/>
        </p:scale>
        <p:origin x="1752" y="84"/>
      </p:cViewPr>
      <p:guideLst>
        <p:guide orient="horz" pos="624"/>
        <p:guide pos="54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38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jpeg>
</file>

<file path=ppt/media/image22.png>
</file>

<file path=ppt/media/image23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71A243D-D9AA-4C2B-B919-EEC1707849A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1E05682-9998-4A5F-8319-19802C6DBA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C8C40B45-2432-4232-A9DD-2F06986AF92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0031501-C0D5-44FC-AE10-18C6DBCF4A2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Mastertextformat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F83FA533-6F5C-463A-826B-0BC8FC86F4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168DEBAE-A276-438C-932F-DDE25A4A40D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03971D2-8E80-4ECC-8E63-AB0B8A5B0B46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412376F8-9E47-4F32-A98A-39AB789958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9C3FDB01-18BD-4261-BB03-AD03CA47B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DE" altLang="de-DE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288F0E35-FF10-40D2-AEC0-2F34DBCA1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15D0F9-69DC-449E-91A8-56BABBD24A2B}" type="slidenum">
              <a:rPr lang="de-DE" altLang="de-DE" sz="1200"/>
              <a:pPr/>
              <a:t>1</a:t>
            </a:fld>
            <a:endParaRPr lang="de-DE" altLang="de-DE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03971D2-8E80-4ECC-8E63-AB0B8A5B0B46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98188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CC393ED-9A1C-402A-9D29-6B0FB35C5F0E}" type="slidenum">
              <a:rPr lang="de-DE" altLang="de-DE" smtClean="0"/>
              <a:pPr>
                <a:defRPr/>
              </a:pPr>
              <a:t>34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4684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108C-C844-431C-B12D-D41B6899F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F7CA9-EDB8-45F0-B584-9C4EB57A9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593C76A-75E8-467C-AB37-94A9F56A4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52347D2-1389-4FBD-BDB2-6B2245DB9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1D7045F-9287-45A1-A484-CE7AC4FA7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38604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DAACC-AFEF-4647-844B-7D110EFE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9B568-32B8-4EDD-91EF-BA78832B1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19560-CDBB-4972-89DD-634F26C3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D9EE12-0B60-45CB-9A37-AED59D4F3E72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755E4-63B1-4BF4-93F2-8D12F833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FA192-97E2-4C75-BA8E-BB102DC1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7142EA8A-4AAE-4C7C-BF58-7ECD7F517EA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731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8D8D9B-F548-4DC6-AC99-EDE3E8D59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66A0C2-B38D-4FA9-9347-C24CEF40A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A55C1-1F7D-4269-8784-5537C45C6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CEC0C8-EE4D-48C8-9B1D-5763E1E34CF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1E10-443E-4DCF-B07D-284DF1201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E1216-9375-4BD0-B522-DF70E7C7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DDC3EC7-829C-4E04-AA1C-55AAA4C9F8F5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000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9357-A217-4890-81AF-1FD05496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DE75-EBE7-4D13-A7E4-83077688E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C370F19A-4692-4755-8D14-56FC3B801290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766EB40-2C4C-44BA-9A77-7B83B28D27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4577D3A-64F8-43FA-A44A-5A8AA1C9B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ACB2FF5-50A3-466F-97DE-5053D37E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8414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8667F-4B86-4AE5-904B-9DF44B920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545E5-16DB-4796-961C-A6463C3A3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2D99-3331-4B68-81E7-ADE61ACE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F21AB-489E-4286-9E07-607CB376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ED6E3-28C1-4CD1-A047-9481A961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3327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720D-7967-40DD-AB9A-6DE3FB82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63D2-B55F-4433-A850-9C74DE7CF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8D8B8-797E-4FED-8C7E-C48B0F945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BB9BEFE-96B0-47FB-A804-1B88AA6939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48E09CA2-7C3E-4A40-8BC3-BDD6A2D1D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9131282-AA72-4123-A1C7-C5FD142D6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5253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22F28-B841-42F6-A78F-34A9E99D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7476A-A03B-42A7-B8F2-1F02191FE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F1170-809E-4F1E-9573-074CA4D57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0DF62-D180-490E-B2B4-413F412A8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D1DA0A-7CC7-4981-A70A-47DC9EDBF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08B7090-7981-4451-8685-B2965F94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4E0DEB6-5815-4A24-B44A-F2C498673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FBC7C06-9677-40BE-ACDA-15B75011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8079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AF32-D7BD-43DA-B174-C637E741B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CF918B7-31CE-4C57-B457-5512E35B3A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27D808A-64B8-47D8-AD5A-11A2B9F28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8147536-9998-45DB-BAFE-2E643C768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5544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DA33FB9-8622-4E9C-9C64-C096487E1D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A6E46F0-FFBC-4DC5-8BDF-ED53A499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532BB02-D607-4EC4-A981-DA13C3E09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3891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C961B-A32B-4FB3-A56E-04EA2D38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63F10-9ED1-484C-944A-68FCDDFE1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434E3-CCE2-41F9-AB1A-61161A402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DF2112D-7BDD-4F54-8705-B09AD50750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20363CB-C448-45A4-B65C-C5D8F761C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B1E7987-6CE2-4708-857C-6D1A1A127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56233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E8CA-F2D2-4B7B-AC61-C62595F6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97B0F4-D68D-4012-B5C5-2B612F51D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12B94-0860-4290-BE5B-CA65046AF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6581294-3979-4FB2-8857-BDA2B664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6CADBD2-6961-4FE2-81E3-163691B6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F766465-5F70-4632-AEE3-9A42E60E2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6940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4A873-EE03-4634-AAC3-38CB3DD6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C7C30-AE83-406B-A477-299359394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2B96-BE5A-412D-BE7B-D274525E2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2DBC506-E215-44F0-902E-78877C0C5655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CC267-916E-4828-AF66-1FDD55C41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6516E-E1FD-442F-B138-7D241BA60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Seite </a:t>
            </a:r>
            <a:fld id="{D5B8C4A8-8F6D-4926-B00A-0373D478A544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7" name="Rectangle 34">
            <a:extLst>
              <a:ext uri="{FF2B5EF4-FFF2-40B4-BE49-F238E27FC236}">
                <a16:creationId xmlns:a16="http://schemas.microsoft.com/office/drawing/2014/main" id="{EEE238FE-E0BD-4BA1-BAE8-29449453D6E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678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9689C682-AD22-4556-9A7A-0A68C5BED4C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rgbClr val="FF7900">
              <a:alpha val="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C1F95C-9A66-4606-ADB4-49AB702128C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781800"/>
            <a:ext cx="9144000" cy="76200"/>
          </a:xfrm>
          <a:prstGeom prst="rect">
            <a:avLst/>
          </a:prstGeom>
          <a:solidFill>
            <a:srgbClr val="0074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0" name="Line 21">
            <a:extLst>
              <a:ext uri="{FF2B5EF4-FFF2-40B4-BE49-F238E27FC236}">
                <a16:creationId xmlns:a16="http://schemas.microsoft.com/office/drawing/2014/main" id="{7C11FD06-BBEF-479C-846B-180B8CD40B0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31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D9483146-409E-41E0-AF91-CABF087A93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895600"/>
            <a:ext cx="457200" cy="3886200"/>
          </a:xfrm>
          <a:prstGeom prst="rect">
            <a:avLst/>
          </a:prstGeom>
          <a:solidFill>
            <a:srgbClr val="FF79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2" name="Rectangle 28">
            <a:extLst>
              <a:ext uri="{FF2B5EF4-FFF2-40B4-BE49-F238E27FC236}">
                <a16:creationId xmlns:a16="http://schemas.microsoft.com/office/drawing/2014/main" id="{EFF786AB-4B8F-483E-B56A-876D9E44376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1905000"/>
          </a:xfrm>
          <a:prstGeom prst="rect">
            <a:avLst/>
          </a:prstGeom>
          <a:solidFill>
            <a:srgbClr val="FF7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3" name="Rectangle 29">
            <a:extLst>
              <a:ext uri="{FF2B5EF4-FFF2-40B4-BE49-F238E27FC236}">
                <a16:creationId xmlns:a16="http://schemas.microsoft.com/office/drawing/2014/main" id="{6E73DFEE-4F7B-469A-B6F0-D8832FCF153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905000"/>
            <a:ext cx="457200" cy="1219200"/>
          </a:xfrm>
          <a:prstGeom prst="rect">
            <a:avLst/>
          </a:prstGeom>
          <a:solidFill>
            <a:srgbClr val="FF7900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4" name="Rectangle 30">
            <a:extLst>
              <a:ext uri="{FF2B5EF4-FFF2-40B4-BE49-F238E27FC236}">
                <a16:creationId xmlns:a16="http://schemas.microsoft.com/office/drawing/2014/main" id="{841DF2FE-1F00-4314-AA2B-E3FBF78D593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5" name="Rectangle 32">
            <a:extLst>
              <a:ext uri="{FF2B5EF4-FFF2-40B4-BE49-F238E27FC236}">
                <a16:creationId xmlns:a16="http://schemas.microsoft.com/office/drawing/2014/main" id="{41607F5E-B9B8-4774-926A-827D0C011C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867400"/>
            <a:ext cx="457200" cy="914400"/>
          </a:xfrm>
          <a:prstGeom prst="rect">
            <a:avLst/>
          </a:prstGeom>
          <a:solidFill>
            <a:srgbClr val="FF7900">
              <a:alpha val="988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6" name="Rectangle 33">
            <a:extLst>
              <a:ext uri="{FF2B5EF4-FFF2-40B4-BE49-F238E27FC236}">
                <a16:creationId xmlns:a16="http://schemas.microsoft.com/office/drawing/2014/main" id="{B3EA78B0-6401-4F8F-A59C-665075196CC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791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7" name="Rectangle 31">
            <a:extLst>
              <a:ext uri="{FF2B5EF4-FFF2-40B4-BE49-F238E27FC236}">
                <a16:creationId xmlns:a16="http://schemas.microsoft.com/office/drawing/2014/main" id="{D6B495EF-AF83-4C70-B97F-DB83A86F08E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457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8" name="Line 35">
            <a:extLst>
              <a:ext uri="{FF2B5EF4-FFF2-40B4-BE49-F238E27FC236}">
                <a16:creationId xmlns:a16="http://schemas.microsoft.com/office/drawing/2014/main" id="{7B3CF50A-EB3F-4C49-AC25-8D19ECE5BC8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5867400"/>
            <a:ext cx="9144000" cy="0"/>
          </a:xfrm>
          <a:prstGeom prst="line">
            <a:avLst/>
          </a:prstGeom>
          <a:noFill/>
          <a:ln w="6350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389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vyatabram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B873E5A0-B35C-42D2-9B06-C4F9092C48B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577124" y="29739"/>
            <a:ext cx="7776864" cy="319737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de-DE" sz="4400" dirty="0">
                <a:latin typeface="Arial" panose="020B0604020202020204" pitchFamily="34" charset="0"/>
                <a:cs typeface="Arial" panose="020B0604020202020204" pitchFamily="34" charset="0"/>
              </a:rPr>
              <a:t>Evaluation of Microservice Architecture Designs in an IoT-Context</a:t>
            </a:r>
            <a:endParaRPr lang="de-DE" altLang="de-DE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D865E-4B3A-42F5-801E-804A65E0A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124" y="4581128"/>
            <a:ext cx="7989752" cy="1094377"/>
          </a:xfrm>
        </p:spPr>
        <p:txBody>
          <a:bodyPr>
            <a:normAutofit fontScale="77500" lnSpcReduction="20000"/>
          </a:bodyPr>
          <a:lstStyle/>
          <a:p>
            <a:pPr algn="l" eaLnBrk="1" hangingPunct="1">
              <a:defRPr/>
            </a:pPr>
            <a:r>
              <a:rPr lang="en-US" dirty="0"/>
              <a:t>Abramov Sviatoslav</a:t>
            </a:r>
            <a:br>
              <a:rPr lang="en-US" dirty="0"/>
            </a:b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svyatabram@gmail.com</a:t>
            </a:r>
            <a:endParaRPr lang="en-US" dirty="0"/>
          </a:p>
          <a:p>
            <a:pPr algn="l" eaLnBrk="1" hangingPunct="1">
              <a:defRPr/>
            </a:pPr>
            <a:br>
              <a:rPr lang="en-US" dirty="0"/>
            </a:br>
            <a:r>
              <a:rPr lang="en-US" dirty="0"/>
              <a:t>Supervisor: Prof. Dr.-Ing Günter Schäfer</a:t>
            </a:r>
          </a:p>
          <a:p>
            <a:pPr algn="l" eaLnBrk="1" hangingPunct="1">
              <a:defRPr/>
            </a:pPr>
            <a:r>
              <a:rPr lang="en-US" dirty="0"/>
              <a:t>Supervisor: Associate Prof. Dr. Igor </a:t>
            </a:r>
            <a:r>
              <a:rPr lang="en-US" dirty="0" err="1"/>
              <a:t>Anikin</a:t>
            </a:r>
            <a:endParaRPr lang="de-DE" dirty="0"/>
          </a:p>
        </p:txBody>
      </p:sp>
      <p:sp>
        <p:nvSpPr>
          <p:cNvPr id="5125" name="Footer Placeholder 4">
            <a:extLst>
              <a:ext uri="{FF2B5EF4-FFF2-40B4-BE49-F238E27FC236}">
                <a16:creationId xmlns:a16="http://schemas.microsoft.com/office/drawing/2014/main" id="{A046EEF7-E4C6-4103-BD7C-12B892244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5896" y="6356351"/>
            <a:ext cx="226313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 dirty="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5126" name="Slide Number Placeholder 5">
            <a:extLst>
              <a:ext uri="{FF2B5EF4-FFF2-40B4-BE49-F238E27FC236}">
                <a16:creationId xmlns:a16="http://schemas.microsoft.com/office/drawing/2014/main" id="{46DFC3A4-717C-4AE7-A865-D79CEF11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3FABDBEC-20EA-4164-8EEA-6CDB7D8F728B}" type="slidenum">
              <a:rPr lang="de-DE" altLang="de-DE" sz="1000" smtClean="0">
                <a:solidFill>
                  <a:schemeClr val="bg1"/>
                </a:solidFill>
              </a:rPr>
              <a:pPr/>
              <a:t>1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E676-04DE-4B05-89D5-F1F9906F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F44A4-0643-40EF-ADD9-C4439A89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in an IoT context.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compared: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 dirty="0"/>
              <a:t> Interconnection methods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 dirty="0"/>
              <a:t> Database management systems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 dirty="0"/>
              <a:t> Load balancing strategies</a:t>
            </a:r>
            <a:br>
              <a:rPr lang="en-US" dirty="0"/>
            </a:br>
            <a:endParaRPr lang="en-US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1DBEA-5ECF-4CF0-A613-C26A63048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7705D-9CD2-4030-A059-5599C869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EAB57-5AC1-4AE2-882D-E77ED8EE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34271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5E3FA-A974-49EF-83D5-D98AB7F1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done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59E1-F481-4424-8838-28D8FC968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Analyzed the most demanded technologies in MSA context.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Built the MSA application, satisfying the most common requirements.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Developed a load generation, simulating IoT devices.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Implemented a monitoring system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Processed measurements.</a:t>
            </a:r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FA231-CCB4-4E37-84F3-7864C830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B45B2-EFA6-47F8-9B81-0B55837E3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AF15B96-62A3-40FE-9785-D2136CF2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709127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30B37-E917-4A8B-822C-1713F971A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Requirements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53C32-B425-4094-90F8-1BAA767A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2EA89-187F-4FDB-B737-D8E5DF6F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EA127-61F4-40D0-AC57-3045967F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68346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BCBC5-387D-4A3F-AD7F-4A0B0A6B1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9E18-5345-464E-B460-DDDCEAEF1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76872"/>
            <a:ext cx="7886700" cy="43513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Provide connectivity for IoT devices.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Transform IoT device data model to the system data model.</a:t>
            </a:r>
            <a:endParaRPr lang="de-DE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7C7A-5634-46A9-8178-8A9060366C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797FE-20A5-402B-A63B-FED10EAC4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DBE3EF0-F040-4BA7-B1C9-251D70BE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389261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r>
              <a:rPr lang="en-US" sz="3200" b="0" dirty="0">
                <a:solidFill>
                  <a:srgbClr val="FF0000"/>
                </a:solidFill>
              </a:rPr>
              <a:t>Qualitative</a:t>
            </a:r>
            <a:endParaRPr lang="de-DE" sz="3200" b="0" dirty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2505075"/>
            <a:ext cx="3868340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Testable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Reproducible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Deployable</a:t>
            </a:r>
            <a:endParaRPr lang="de-DE" sz="28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C67B1B0-B2FC-44E6-B224-93C1F62F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1225083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r>
              <a:rPr lang="en-US" sz="3200" b="0" dirty="0">
                <a:solidFill>
                  <a:srgbClr val="FF0000"/>
                </a:solidFill>
              </a:rPr>
              <a:t>Qualitative</a:t>
            </a:r>
            <a:endParaRPr lang="de-DE" sz="3200" b="0" dirty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2505075"/>
            <a:ext cx="3868340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Testable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Reproducible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Deployable</a:t>
            </a:r>
            <a:endParaRPr lang="de-DE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14894-005E-449E-9B27-01CA86999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820" y="1532659"/>
            <a:ext cx="3887391" cy="823912"/>
          </a:xfrm>
        </p:spPr>
        <p:txBody>
          <a:bodyPr>
            <a:normAutofit/>
          </a:bodyPr>
          <a:lstStyle/>
          <a:p>
            <a:r>
              <a:rPr lang="en-US" sz="3200" b="0" dirty="0">
                <a:solidFill>
                  <a:srgbClr val="FF0000"/>
                </a:solidFill>
              </a:rPr>
              <a:t>Quantitative</a:t>
            </a:r>
            <a:endParaRPr lang="de-DE" sz="3200" b="0" dirty="0">
              <a:solidFill>
                <a:srgbClr val="FF0000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A4F54-6C41-418E-AFA8-CDD2CCA22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52181" y="2505075"/>
            <a:ext cx="3887391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Response time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Scalable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C67B1B0-B2FC-44E6-B224-93C1F62F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500973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498DF-6188-4441-87B5-7780AA9B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State of the art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9E4B6-F630-4F79-A7CF-F99087D2F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07BBD-97F3-4257-8595-50C43FEBF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CEB2-8D84-43F1-91AD-B73B8477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1571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1B641-E8BB-41D4-BDD2-13E521558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42" y="1772816"/>
            <a:ext cx="8229048" cy="1959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M. S. Hatem Hamad and R. Abed, “Performance evaluation of restful web services for mobile devices,” </a:t>
            </a:r>
            <a:r>
              <a:rPr lang="en-US" i="1" dirty="0">
                <a:solidFill>
                  <a:srgbClr val="FF0000"/>
                </a:solidFill>
              </a:rPr>
              <a:t>Computer Engineering Department, Islamic University of </a:t>
            </a:r>
            <a:r>
              <a:rPr lang="de-DE" i="1" dirty="0">
                <a:solidFill>
                  <a:srgbClr val="FF0000"/>
                </a:solidFill>
              </a:rPr>
              <a:t>Gaza, Palestine, International </a:t>
            </a:r>
            <a:r>
              <a:rPr lang="de-DE" i="1" dirty="0" err="1">
                <a:solidFill>
                  <a:srgbClr val="FF0000"/>
                </a:solidFill>
              </a:rPr>
              <a:t>Arab</a:t>
            </a:r>
            <a:r>
              <a:rPr lang="de-DE" i="1" dirty="0">
                <a:solidFill>
                  <a:srgbClr val="FF0000"/>
                </a:solidFill>
              </a:rPr>
              <a:t> Journal </a:t>
            </a:r>
            <a:r>
              <a:rPr lang="de-DE" i="1" dirty="0" err="1">
                <a:solidFill>
                  <a:srgbClr val="FF0000"/>
                </a:solidFill>
              </a:rPr>
              <a:t>of</a:t>
            </a:r>
            <a:r>
              <a:rPr lang="de-DE" i="1" dirty="0">
                <a:solidFill>
                  <a:srgbClr val="FF0000"/>
                </a:solidFill>
              </a:rPr>
              <a:t> e-Technology</a:t>
            </a:r>
            <a:r>
              <a:rPr lang="de-DE" dirty="0">
                <a:solidFill>
                  <a:srgbClr val="FF0000"/>
                </a:solidFill>
              </a:rPr>
              <a:t>, 2010.</a:t>
            </a: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25FA1-4A05-492D-9533-A2F3622F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08.12.2019</a:t>
            </a:fld>
            <a:endParaRPr lang="de-DE" altLang="de-D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D9B33-E4B1-4ABF-85AE-954D3CA5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62E026-0645-406C-BF65-0C7FBC395547}"/>
              </a:ext>
            </a:extLst>
          </p:cNvPr>
          <p:cNvSpPr txBox="1"/>
          <p:nvPr/>
        </p:nvSpPr>
        <p:spPr>
          <a:xfrm>
            <a:off x="628650" y="707889"/>
            <a:ext cx="78519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+mj-lt"/>
              </a:rPr>
              <a:t>Basic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>
                <a:solidFill>
                  <a:schemeClr val="tx2"/>
                </a:solidFill>
                <a:latin typeface="+mj-lt"/>
              </a:rPr>
              <a:t>articles</a:t>
            </a:r>
            <a:endParaRPr lang="de-DE" sz="32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BEFA68-6CFC-4F82-8837-914D8F8A86EC}"/>
              </a:ext>
            </a:extLst>
          </p:cNvPr>
          <p:cNvSpPr txBox="1"/>
          <p:nvPr/>
        </p:nvSpPr>
        <p:spPr>
          <a:xfrm>
            <a:off x="630560" y="3660208"/>
            <a:ext cx="8229048" cy="2035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the article advantages of RESTful web services before SOAP web services are shown: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RESTful web services provide less message size.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RESTful web services provide less response time.</a:t>
            </a:r>
            <a:endParaRPr lang="de-DE" sz="2000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2A7B655-8AD2-4E39-9202-D3A99D685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545532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3101-5AB8-45D3-875D-EFB9C02A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Basic articles</a:t>
            </a:r>
            <a:endParaRPr lang="de-DE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638D-909E-4FE0-A721-31C994B00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1713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P. J. Amaral M. and C. D., “Performance evaluation of microservices architectures using containers.,” </a:t>
            </a:r>
            <a:r>
              <a:rPr lang="en-US" sz="2400" i="1" dirty="0">
                <a:solidFill>
                  <a:srgbClr val="FF0000"/>
                </a:solidFill>
              </a:rPr>
              <a:t>IEEE 14th International Symposium on Network Computing </a:t>
            </a:r>
            <a:r>
              <a:rPr lang="de-DE" sz="2400" i="1" dirty="0">
                <a:solidFill>
                  <a:srgbClr val="FF0000"/>
                </a:solidFill>
              </a:rPr>
              <a:t>and </a:t>
            </a:r>
            <a:r>
              <a:rPr lang="de-DE" sz="2400" i="1" dirty="0" err="1">
                <a:solidFill>
                  <a:srgbClr val="FF0000"/>
                </a:solidFill>
              </a:rPr>
              <a:t>Applications</a:t>
            </a:r>
            <a:r>
              <a:rPr lang="de-DE" sz="2400" dirty="0">
                <a:solidFill>
                  <a:srgbClr val="FF0000"/>
                </a:solidFill>
              </a:rPr>
              <a:t>, 2015.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329F2-2B27-45AF-B512-CDD19D09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E8D91-4D54-44CE-87D1-1EB2294D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F0098-73C8-43C6-B54F-80145E7CEE03}"/>
              </a:ext>
            </a:extLst>
          </p:cNvPr>
          <p:cNvSpPr txBox="1"/>
          <p:nvPr/>
        </p:nvSpPr>
        <p:spPr>
          <a:xfrm>
            <a:off x="628650" y="3429000"/>
            <a:ext cx="788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article shows Server Virtualization provides performance improvement</a:t>
            </a:r>
          </a:p>
          <a:p>
            <a:endParaRPr lang="en-US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SV increases server throughput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SV decreases server latency</a:t>
            </a:r>
          </a:p>
          <a:p>
            <a:endParaRPr lang="de-DE" sz="2000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875636E-1013-4EF0-912C-5E86B03DF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556001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2"/>
                </a:solidFill>
              </a:rPr>
              <a:t>Basic articles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6952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J. F. </a:t>
            </a:r>
            <a:r>
              <a:rPr lang="en-US" dirty="0" err="1">
                <a:solidFill>
                  <a:srgbClr val="FF0000"/>
                </a:solidFill>
              </a:rPr>
              <a:t>Kunhua</a:t>
            </a:r>
            <a:r>
              <a:rPr lang="en-US" dirty="0">
                <a:solidFill>
                  <a:srgbClr val="FF0000"/>
                </a:solidFill>
              </a:rPr>
              <a:t> Zhu and Y. Li, </a:t>
            </a:r>
            <a:r>
              <a:rPr lang="en-US" i="1" dirty="0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 dirty="0">
                <a:solidFill>
                  <a:srgbClr val="FF0000"/>
                </a:solidFill>
              </a:rPr>
              <a:t>Technology and Computer. </a:t>
            </a:r>
            <a:r>
              <a:rPr lang="de-DE" dirty="0">
                <a:solidFill>
                  <a:srgbClr val="FF0000"/>
                </a:solidFill>
              </a:rPr>
              <a:t>2010.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40879" y="3168110"/>
            <a:ext cx="7886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article provides a survey about overall MSA based application testing :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2EA4353-252B-4108-92EB-0FAFB86E2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75889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BF853D5F-1344-4886-8492-1AAA9181D2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30075" y="404664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de-DE" dirty="0"/>
              <a:t>Content</a:t>
            </a:r>
            <a:endParaRPr lang="de-DE" alt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E9A54-F64C-45D5-9ED9-412FDDDA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121" y="1412776"/>
            <a:ext cx="7886700" cy="4351338"/>
          </a:xfrm>
        </p:spPr>
        <p:txBody>
          <a:bodyPr/>
          <a:lstStyle/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1"/>
                </a:solidFill>
              </a:rPr>
              <a:t>Introduction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1"/>
                </a:solidFill>
              </a:rPr>
              <a:t>Requirements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1"/>
                </a:solidFill>
              </a:rPr>
              <a:t>State of the Art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1"/>
                </a:solidFill>
              </a:rPr>
              <a:t>The system overview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1"/>
                </a:solidFill>
              </a:rPr>
              <a:t>Results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1"/>
                </a:solidFill>
              </a:rPr>
              <a:t>Conclusion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1"/>
                </a:solidFill>
              </a:rPr>
              <a:t>Future Work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7172" name="Date Placeholder 3">
            <a:extLst>
              <a:ext uri="{FF2B5EF4-FFF2-40B4-BE49-F238E27FC236}">
                <a16:creationId xmlns:a16="http://schemas.microsoft.com/office/drawing/2014/main" id="{A055B7B2-2A72-4C58-84E6-3CE230A22C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D5AEF8-6648-4561-9A48-4B69D909CEB0}" type="datetime1">
              <a:rPr lang="de-DE" altLang="de-DE" sz="1000">
                <a:solidFill>
                  <a:schemeClr val="bg1"/>
                </a:solidFill>
              </a:rPr>
              <a:pPr/>
              <a:t>08.12.2019</a:t>
            </a:fld>
            <a:endParaRPr lang="de-DE" altLang="de-DE" sz="1000">
              <a:solidFill>
                <a:schemeClr val="bg1"/>
              </a:solidFill>
            </a:endParaRPr>
          </a:p>
        </p:txBody>
      </p:sp>
      <p:sp>
        <p:nvSpPr>
          <p:cNvPr id="7173" name="Footer Placeholder 4">
            <a:extLst>
              <a:ext uri="{FF2B5EF4-FFF2-40B4-BE49-F238E27FC236}">
                <a16:creationId xmlns:a16="http://schemas.microsoft.com/office/drawing/2014/main" id="{309D5EAD-0F39-4F58-B646-8A96C82D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7174" name="Slide Number Placeholder 5">
            <a:extLst>
              <a:ext uri="{FF2B5EF4-FFF2-40B4-BE49-F238E27FC236}">
                <a16:creationId xmlns:a16="http://schemas.microsoft.com/office/drawing/2014/main" id="{3F6FD015-235F-460B-A0E2-150D549C2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BDF2BA62-B6E2-4AED-B55A-BECDDF988AE6}" type="slidenum">
              <a:rPr lang="de-DE" altLang="de-DE" sz="1000" smtClean="0">
                <a:solidFill>
                  <a:schemeClr val="bg1"/>
                </a:solidFill>
              </a:rPr>
              <a:pPr/>
              <a:t>2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2"/>
                </a:solidFill>
              </a:rPr>
              <a:t>Basic articles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6952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J. F. </a:t>
            </a:r>
            <a:r>
              <a:rPr lang="en-US" dirty="0" err="1">
                <a:solidFill>
                  <a:srgbClr val="FF0000"/>
                </a:solidFill>
              </a:rPr>
              <a:t>Kunhua</a:t>
            </a:r>
            <a:r>
              <a:rPr lang="en-US" dirty="0">
                <a:solidFill>
                  <a:srgbClr val="FF0000"/>
                </a:solidFill>
              </a:rPr>
              <a:t> Zhu and Y. Li, </a:t>
            </a:r>
            <a:r>
              <a:rPr lang="en-US" i="1" dirty="0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 dirty="0">
                <a:solidFill>
                  <a:srgbClr val="FF0000"/>
                </a:solidFill>
              </a:rPr>
              <a:t>Technology and Computer. </a:t>
            </a:r>
            <a:r>
              <a:rPr lang="de-DE" dirty="0">
                <a:solidFill>
                  <a:srgbClr val="FF0000"/>
                </a:solidFill>
              </a:rPr>
              <a:t>2010.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40879" y="3168110"/>
            <a:ext cx="78867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article provides a survey about overall MSA based application testing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Functional and load testing of web MSA based web applications basis.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Prediction of an application response time changing with an increasing user load.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User load impact on application throughput.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Possible bottlenecks caused by system utilization.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2EA4353-252B-4108-92EB-0FAFB86E2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04085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4C4-C504-4F12-B353-0EFE46A57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answered questions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E4366-D7FC-47A8-8C75-D0002BD2A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Which design chooses we have to made to build MSA system in an IoT-device context?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Which interconnection method fits a certain service functionality better?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How to use load balancing according to services functionality?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04571-59E8-4042-98B7-2D4BCB851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72F40-DAEB-431B-8E5F-06431DE1F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308D2-3B26-49C9-9F89-CC47AB47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2723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8F87-25CE-423B-B977-8CB0FBE9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system overview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90CC4-73A1-4EF6-B961-CDA53FB2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FA6FA-EEEC-4F9A-BAD3-B1666189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42DE3-32FB-489C-8289-8AD83E24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426293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53DF7-C800-4824-8FC1-EBA6BDB43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4338"/>
            <a:ext cx="7886700" cy="1325563"/>
          </a:xfrm>
        </p:spPr>
        <p:txBody>
          <a:bodyPr/>
          <a:lstStyle/>
          <a:p>
            <a:r>
              <a:rPr lang="en-US" dirty="0"/>
              <a:t>The system developing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247FA-21D7-4CFA-B900-F171DA00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The MS system has to provide connectivity, session management, and data model transformation.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Response time is assessment criteria.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The server virtualization and imaging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Load generator is able to generate different load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EAEE6-E83F-42D9-9C3E-0D1A0B995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87E96-C740-4278-9ECA-F74A68CAA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C80BD-8952-40EB-975E-230431556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84982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EF31-571F-4913-81FE-21B32A40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F7B4D-4968-4177-8819-B4FF1656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D6BD47F-6912-4B90-9C6F-298BEE473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32656"/>
            <a:ext cx="7886700" cy="1325563"/>
          </a:xfrm>
        </p:spPr>
        <p:txBody>
          <a:bodyPr/>
          <a:lstStyle/>
          <a:p>
            <a:r>
              <a:rPr lang="en-US" dirty="0"/>
              <a:t>The system developing</a:t>
            </a:r>
            <a:endParaRPr lang="de-D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1A26A6-ABC5-4477-BF90-0F6C13325389}"/>
              </a:ext>
            </a:extLst>
          </p:cNvPr>
          <p:cNvSpPr txBox="1"/>
          <p:nvPr/>
        </p:nvSpPr>
        <p:spPr>
          <a:xfrm>
            <a:off x="3203848" y="5986946"/>
            <a:ext cx="23054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The system components diagram.</a:t>
            </a:r>
            <a:endParaRPr lang="de-DE" sz="1100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E08D3D3-E8BB-4BBB-BCF3-9842421AD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B4C863-D120-4834-AB33-23C206BDB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712" y="1570212"/>
            <a:ext cx="6394575" cy="4351338"/>
          </a:xfrm>
        </p:spPr>
      </p:pic>
    </p:spTree>
    <p:extLst>
      <p:ext uri="{BB962C8B-B14F-4D97-AF65-F5344CB8AC3E}">
        <p14:creationId xmlns:p14="http://schemas.microsoft.com/office/powerpoint/2010/main" val="28801450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91513-13AC-49EF-AA80-BEAC2803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Client-side LB</a:t>
            </a:r>
            <a:endParaRPr lang="de-DE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4291874-8A10-4EB2-AB78-42DE596E2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43772" y="1556791"/>
            <a:ext cx="3744416" cy="374441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CFF03-C391-473C-975C-14ECDD36A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11016-5F8C-4549-8D97-BF55FA7E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F60C0-DDFF-4729-A121-964DAD4AC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6471EC-CAF0-4EDC-BBA4-E2753AE591A6}"/>
              </a:ext>
            </a:extLst>
          </p:cNvPr>
          <p:cNvSpPr txBox="1"/>
          <p:nvPr/>
        </p:nvSpPr>
        <p:spPr>
          <a:xfrm>
            <a:off x="656506" y="2369735"/>
            <a:ext cx="3555454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Each service knows about other service instances.</a:t>
            </a:r>
            <a:br>
              <a:rPr lang="en-US" dirty="0"/>
            </a:b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Every service instance has to connect to service discovery.</a:t>
            </a:r>
            <a:endParaRPr lang="de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530F95-B2AC-40E3-98BC-0CEEC90180D4}"/>
              </a:ext>
            </a:extLst>
          </p:cNvPr>
          <p:cNvSpPr txBox="1"/>
          <p:nvPr/>
        </p:nvSpPr>
        <p:spPr>
          <a:xfrm>
            <a:off x="5632243" y="5503313"/>
            <a:ext cx="16514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Client-side LB diagram.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654135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8F77-5779-4B75-8F60-756E74963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Server-side LB</a:t>
            </a:r>
            <a:endParaRPr lang="de-D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224F53-BA53-4BCE-9105-664ABD311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52825" y="1690689"/>
            <a:ext cx="4962525" cy="36957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60BEB-668E-42C6-A746-F37A965D91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DB4DB-F28B-4355-BB1F-14940D9C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72D22-93B4-4F4A-AA09-4165A308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A5DDBE-AA30-41FE-9B27-FFDC9FD6D494}"/>
              </a:ext>
            </a:extLst>
          </p:cNvPr>
          <p:cNvSpPr txBox="1"/>
          <p:nvPr/>
        </p:nvSpPr>
        <p:spPr>
          <a:xfrm>
            <a:off x="467544" y="2060848"/>
            <a:ext cx="2880320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Each service instance knows only URI of requesting service</a:t>
            </a:r>
            <a:br>
              <a:rPr lang="en-US" dirty="0"/>
            </a:b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Every service instance has to connect to proxy/gateway service.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ECF31F-4029-4155-AF95-18A8653507D4}"/>
              </a:ext>
            </a:extLst>
          </p:cNvPr>
          <p:cNvSpPr txBox="1"/>
          <p:nvPr/>
        </p:nvSpPr>
        <p:spPr>
          <a:xfrm>
            <a:off x="5508104" y="5609760"/>
            <a:ext cx="1704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Server-side LB diagram.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33499003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7A783-248F-43BE-B8E6-CC8B3D22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Registration data model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791B0-6CEE-4C35-87C2-0D8A83663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5300" y="1690689"/>
            <a:ext cx="2938699" cy="4075883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Simple session management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Contains a device description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F4F35-8C9D-4AD5-ADFA-2F8D00680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B9F5D-8DD2-448C-94C4-86332BC0F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  <p:pic>
        <p:nvPicPr>
          <p:cNvPr id="7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CA8EF724-1D92-432A-ACC4-7B5B588C1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5576650" cy="4075883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F8DD43-D180-4595-A213-26A4AEB8A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218400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D218-7064-4375-BE98-00D93896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827" y="568648"/>
            <a:ext cx="7674185" cy="975643"/>
          </a:xfrm>
        </p:spPr>
        <p:txBody>
          <a:bodyPr>
            <a:normAutofit/>
          </a:bodyPr>
          <a:lstStyle/>
          <a:p>
            <a:r>
              <a:rPr lang="en-US" sz="3200" dirty="0"/>
              <a:t>Load generation</a:t>
            </a:r>
            <a:endParaRPr lang="de-DE" sz="32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139F7-5F86-4CDC-B0C3-521AB2CB5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6378" y="1987810"/>
            <a:ext cx="6911244" cy="414674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77C36-5FCE-4332-879B-1E7F8AA6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171FF-16B7-46B8-AAB8-6D7B3458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607FC1-B4F7-4112-AB71-B21C1A9A4851}"/>
              </a:ext>
            </a:extLst>
          </p:cNvPr>
          <p:cNvSpPr txBox="1"/>
          <p:nvPr/>
        </p:nvSpPr>
        <p:spPr>
          <a:xfrm>
            <a:off x="827584" y="1548779"/>
            <a:ext cx="6420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Simulates a given amount of IoT devices.</a:t>
            </a:r>
            <a:endParaRPr lang="de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6E627F-BC59-4594-8E1D-F9C9EFAA41D3}"/>
              </a:ext>
            </a:extLst>
          </p:cNvPr>
          <p:cNvSpPr txBox="1"/>
          <p:nvPr/>
        </p:nvSpPr>
        <p:spPr>
          <a:xfrm>
            <a:off x="3351153" y="6094741"/>
            <a:ext cx="24416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Load generation sequence diagram.</a:t>
            </a:r>
            <a:endParaRPr lang="de-DE" sz="1100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0CC2672-01DA-4B69-86C4-6B453A62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852786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6A3F5-4770-49BD-A8F8-10B698B20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26383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 measure response time we used </a:t>
            </a:r>
            <a:r>
              <a:rPr lang="en-US" i="1" dirty="0"/>
              <a:t>distributed tracing </a:t>
            </a:r>
            <a:r>
              <a:rPr lang="en-US" dirty="0"/>
              <a:t>system.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stored trace logs in </a:t>
            </a:r>
            <a:r>
              <a:rPr lang="en-US" i="1" dirty="0"/>
              <a:t>document-oriented</a:t>
            </a:r>
            <a:r>
              <a:rPr lang="en-US" dirty="0"/>
              <a:t> DB.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used search engine to retrieve and analyze logs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B7A4C-0BD7-474C-BD18-7E583760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38DE0-20C8-4B7C-8F0E-65853E34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7C504EA-8BFF-4308-8954-CB6385188866}"/>
              </a:ext>
            </a:extLst>
          </p:cNvPr>
          <p:cNvSpPr txBox="1">
            <a:spLocks/>
          </p:cNvSpPr>
          <p:nvPr/>
        </p:nvSpPr>
        <p:spPr>
          <a:xfrm>
            <a:off x="628650" y="34433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Measuring system</a:t>
            </a:r>
            <a:endParaRPr lang="de-DE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725C10B-26E1-4773-96D1-1BF95C904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882136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B00BA-CEC4-41FE-B2D9-FBB1D391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Introduction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DB4F-A753-4486-B6A8-D2F40D19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7BC8-3C96-42E9-9D93-E068A91B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71586-D878-489F-9D07-09B3AE34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168696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4AD69-96CB-4924-846B-56F7C4AF0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system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D6700-CB0C-4451-A106-DDC7458C5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2994B-96AD-4AC3-9460-0AAA0E2B2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A3E1A-1CCC-4C4C-8C1B-C7B9226A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8F3E7D85-CAF3-492A-B695-82CD675E5A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7584" y="1690689"/>
            <a:ext cx="6442839" cy="2088232"/>
          </a:xfr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4E7435E-265D-4862-B292-DFDA4273DFBD}"/>
              </a:ext>
            </a:extLst>
          </p:cNvPr>
          <p:cNvSpPr txBox="1"/>
          <p:nvPr/>
        </p:nvSpPr>
        <p:spPr>
          <a:xfrm>
            <a:off x="755574" y="4398670"/>
            <a:ext cx="7475252" cy="1703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Each service uses </a:t>
            </a:r>
            <a:r>
              <a:rPr lang="en-US" dirty="0" err="1"/>
              <a:t>Zipkin</a:t>
            </a:r>
            <a:r>
              <a:rPr lang="en-US" dirty="0"/>
              <a:t> API to send tracing spans to </a:t>
            </a:r>
            <a:r>
              <a:rPr lang="en-US" dirty="0" err="1"/>
              <a:t>Zipkin</a:t>
            </a:r>
            <a:r>
              <a:rPr lang="en-US" dirty="0"/>
              <a:t> server.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All spans persist in ES database.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Possibility to measure each service response time.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Services traceroute.</a:t>
            </a:r>
            <a:endParaRPr lang="de-DE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99BE23-C24F-42B5-ABE6-1D3C81AAB53A}"/>
              </a:ext>
            </a:extLst>
          </p:cNvPr>
          <p:cNvSpPr txBox="1"/>
          <p:nvPr/>
        </p:nvSpPr>
        <p:spPr>
          <a:xfrm>
            <a:off x="3356479" y="3882410"/>
            <a:ext cx="19143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Measuring system diagram.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870750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39A1B-D067-4E67-877B-58B5E9EA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system	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E395F-E8D3-4761-96C5-BA0ACC6F6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36C6A-E9B5-4233-ACBC-10D3CB2B7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A51F1-C071-498C-8EF8-6CEF77210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31</a:t>
            </a:fld>
            <a:endParaRPr lang="de-DE" altLang="de-DE"/>
          </a:p>
        </p:txBody>
      </p:sp>
      <p:pic>
        <p:nvPicPr>
          <p:cNvPr id="12" name="Content Placeholder 1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29625CC-8565-4117-AE0A-5C8C3ED0F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839764"/>
            <a:ext cx="6513732" cy="2851756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D28FCFD-770A-4D4E-A2F2-C73F850AA82A}"/>
              </a:ext>
            </a:extLst>
          </p:cNvPr>
          <p:cNvSpPr txBox="1"/>
          <p:nvPr/>
        </p:nvSpPr>
        <p:spPr>
          <a:xfrm>
            <a:off x="3462910" y="4840595"/>
            <a:ext cx="23952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Request timeline diagram example.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37449356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97DEC-5D71-4E71-B3D6-F2383C9137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35440-8446-4427-A98E-5BD742FE9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32</a:t>
            </a:fld>
            <a:endParaRPr lang="de-DE" alt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D044C0-DCD1-4A56-9A31-50CCEC912258}"/>
              </a:ext>
            </a:extLst>
          </p:cNvPr>
          <p:cNvSpPr txBox="1"/>
          <p:nvPr/>
        </p:nvSpPr>
        <p:spPr>
          <a:xfrm>
            <a:off x="627459" y="695038"/>
            <a:ext cx="25982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Test scenario</a:t>
            </a:r>
            <a:endParaRPr lang="de-DE" sz="3200" dirty="0"/>
          </a:p>
        </p:txBody>
      </p:sp>
      <p:pic>
        <p:nvPicPr>
          <p:cNvPr id="15" name="Content Placeholder 14" descr="A close up of a map&#10;&#10;Description automatically generated">
            <a:extLst>
              <a:ext uri="{FF2B5EF4-FFF2-40B4-BE49-F238E27FC236}">
                <a16:creationId xmlns:a16="http://schemas.microsoft.com/office/drawing/2014/main" id="{EEC7EC66-20FC-43C5-BCBE-9FC532741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340768"/>
            <a:ext cx="6624736" cy="4662075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005DC36-D33F-4D28-AA6C-C77DB329D913}"/>
              </a:ext>
            </a:extLst>
          </p:cNvPr>
          <p:cNvSpPr txBox="1"/>
          <p:nvPr/>
        </p:nvSpPr>
        <p:spPr>
          <a:xfrm>
            <a:off x="3723851" y="6047229"/>
            <a:ext cx="16962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Test sequence diagram.</a:t>
            </a:r>
            <a:endParaRPr lang="de-DE" sz="1100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DEA77BF-246D-4AB6-AB42-208CB4842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41179689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0DE9-0F3C-441C-9059-A6C844F4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Results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B829-DBBF-45EF-9F6A-1A84A85E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21692-5627-4935-8B6F-41F6F07B5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FF074-A43C-42D8-96F6-ADD55FF43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229925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2A20-11C6-43CB-BDB2-6952051C0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423633"/>
            <a:ext cx="5487541" cy="8602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 dirty="0"/>
              <a:t>Interconnection comparison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AEA33-3D67-4E86-99E7-CF54207BA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68" y="2060848"/>
            <a:ext cx="2520280" cy="3856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sz="1600" dirty="0"/>
              <a:t> RabbitMQ provides the lowest response time of less than 1 millisecond.</a:t>
            </a:r>
            <a:br>
              <a:rPr lang="en-US" sz="1600" dirty="0"/>
            </a:br>
            <a:endParaRPr lang="en-US" sz="1600" dirty="0"/>
          </a:p>
          <a:p>
            <a:pPr algn="l">
              <a:buFont typeface="Wingdings 2" panose="05020102010507070707" pitchFamily="18" charset="2"/>
              <a:buChar char=""/>
            </a:pPr>
            <a:r>
              <a:rPr lang="en-US" sz="1600" dirty="0"/>
              <a:t> Async. HTTP provides the highest response time,  a bit higher 70 milliseconds.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6D99C-8E41-43FA-87A9-569B4FC0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altLang="de-DE">
                <a:solidFill>
                  <a:schemeClr val="accent2"/>
                </a:solidFill>
              </a:rPr>
              <a:t>Seite </a:t>
            </a:r>
            <a:fld id="{2766391E-7A8A-4CBD-8894-59A4A9DE8ACB}" type="slidenum">
              <a:rPr lang="en-US" altLang="de-DE" smtClean="0">
                <a:solidFill>
                  <a:schemeClr val="accent2"/>
                </a:solidFill>
              </a:rPr>
              <a:pPr defTabSz="914400">
                <a:spcAft>
                  <a:spcPts val="600"/>
                </a:spcAft>
                <a:defRPr/>
              </a:pPr>
              <a:t>34</a:t>
            </a:fld>
            <a:endParaRPr lang="en-US" altLang="de-DE">
              <a:solidFill>
                <a:schemeClr val="accent2"/>
              </a:solidFill>
            </a:endParaRPr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014C4612-856C-4B7A-879F-E11C2F2ADA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293544-DF66-4C97-9098-3B11274E0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6" y="1652681"/>
            <a:ext cx="5038242" cy="3856229"/>
          </a:xfr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9063AF4-6ACE-44AA-B324-A224B48F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2513842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A9AAF-86D6-4BDB-8A2B-047B9CD4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35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C707DC6F-E182-470A-AA96-94F2B72E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6DBDB47A-72B8-4E99-941D-E91CCCABD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283876"/>
            <a:ext cx="6063338" cy="467143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C6C7B05F-8DDC-4EDB-AD7D-3B045352879A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6912768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Transaction duration by service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8585B75-7B0F-484C-9540-FD7C7D935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38" y="1743273"/>
            <a:ext cx="2889834" cy="3856229"/>
          </a:xfrm>
        </p:spPr>
        <p:txBody>
          <a:bodyPr anchor="t"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gRPC interconnection provides lowest transaction duration time of persistence services.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RabbitMQ provides the lowest transaction duration time of non-persistence services.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B39B095-FA4E-48FF-AA35-AB2DEEE47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3863458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CCD18-6AC8-4107-9491-6C952D3A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36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FFAF62-F8A6-46C8-894B-96450E45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1412775"/>
            <a:ext cx="5884618" cy="4501730"/>
          </a:xfrm>
          <a:prstGeom prst="rect">
            <a:avLst/>
          </a:prstGeom>
        </p:spPr>
      </p:pic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A7825B99-3B27-4CEC-BB19-C861BD773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D306EBA-B65A-408E-8822-1CD9522A8562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Load balancing strategies comparison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A3D5852-CF4B-4067-A0A3-C4006395C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07" y="1735526"/>
            <a:ext cx="2591749" cy="385622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Client-side LB strategy provides about 10% less a system response time, scaling persistency services.</a:t>
            </a:r>
            <a:br>
              <a:rPr lang="en-US" sz="1600" dirty="0"/>
            </a:b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Server-side LB strategy improves the system response by almost the same amount but by scaling edge service.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A67264B-37C9-4ED2-A7A8-CD5B68A71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7821875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E0014-E71F-4095-8915-E65048D5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37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8FF354AF-F55A-4EAB-A870-0247C67847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796C26-420B-454B-84D3-1F97D143F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391" y="1320324"/>
            <a:ext cx="5626564" cy="4306526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01A3A56-6CCD-4BE8-8C3E-1C086123A4B7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LB Impact on services</a:t>
            </a:r>
          </a:p>
        </p:txBody>
      </p:sp>
      <p:sp>
        <p:nvSpPr>
          <p:cNvPr id="18" name="Content Placeholder 11">
            <a:extLst>
              <a:ext uri="{FF2B5EF4-FFF2-40B4-BE49-F238E27FC236}">
                <a16:creationId xmlns:a16="http://schemas.microsoft.com/office/drawing/2014/main" id="{B59E4C5D-D477-4B46-B04F-70BF5AA45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91999"/>
            <a:ext cx="2808312" cy="385622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Server-side LB provides slightly faster overall response time.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endParaRPr lang="en-US" sz="2000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D7D6A24-B157-458A-B512-C959B5598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9971749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305A3-DF49-4BF8-8FD3-6078F297A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38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0DC484-7175-470F-A76C-56B57CDE1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616" y="1399651"/>
            <a:ext cx="5305490" cy="4058697"/>
          </a:xfrm>
          <a:prstGeom prst="rect">
            <a:avLst/>
          </a:prstGeom>
        </p:spPr>
      </p:pic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E1AD90CB-608E-4EB5-8763-C4EEE0F4D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4FCDE0B-CB8F-4A15-885B-021B0A99AF3D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DBMS comparison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0D17B3A-1790-410F-B1C7-8CAE66973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521" y="1891999"/>
            <a:ext cx="2924359" cy="3856229"/>
          </a:xfrm>
        </p:spPr>
        <p:txBody>
          <a:bodyPr anchor="t">
            <a:normAutofit/>
          </a:bodyPr>
          <a:lstStyle/>
          <a:p>
            <a:r>
              <a:rPr lang="en-US" sz="1800" dirty="0"/>
              <a:t>Key-Value DBMS requires significantly less time to execute database operations.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To process a DB operation, it needs 8 milliseconds, approximately.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34600291-96A5-44B1-9953-90DDA013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5833769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E5884-6CF2-4009-ABD5-040F273F9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D9803-B9E2-45BD-A2BC-37DAC93B4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74163-B289-4380-8A1C-FFAA1FF1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1F699-F895-406C-8D9F-5F1666E7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064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CA1A-0736-4B2A-969B-FC1BFE4BE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Internet of Things</a:t>
            </a:r>
            <a:endParaRPr lang="de-D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3EBF32-AA48-420B-A4F2-EA6FF86ED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1763" y="1605955"/>
            <a:ext cx="5248275" cy="40100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99667-135D-4128-90B3-D21BC81E8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C180D-E196-40DA-B0B2-9B67A7A2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45918-2718-47CE-9637-B026787B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2499C3-FC16-4E96-B9AF-97054A5305A5}"/>
              </a:ext>
            </a:extLst>
          </p:cNvPr>
          <p:cNvSpPr txBox="1"/>
          <p:nvPr/>
        </p:nvSpPr>
        <p:spPr>
          <a:xfrm>
            <a:off x="2650257" y="5724555"/>
            <a:ext cx="17491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IoT architecture diagram.</a:t>
            </a:r>
            <a:endParaRPr lang="de-DE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DBD3D-16AD-4A13-A900-FA09D7234480}"/>
              </a:ext>
            </a:extLst>
          </p:cNvPr>
          <p:cNvSpPr txBox="1"/>
          <p:nvPr/>
        </p:nvSpPr>
        <p:spPr>
          <a:xfrm>
            <a:off x="5580112" y="1918647"/>
            <a:ext cx="3384376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IoT architecture elements: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de-DE" sz="1600" i="1" u="sng" dirty="0"/>
              <a:t>Gateway</a:t>
            </a:r>
            <a:r>
              <a:rPr lang="de-DE" sz="1600" dirty="0"/>
              <a:t> </a:t>
            </a:r>
            <a:r>
              <a:rPr lang="en-US" sz="1600" dirty="0"/>
              <a:t>collects and transports IoT devices data.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1" u="sng" dirty="0"/>
              <a:t>DPS</a:t>
            </a:r>
            <a:r>
              <a:rPr lang="en-US" sz="1600" dirty="0"/>
              <a:t> processes received data.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1" u="sng" dirty="0"/>
              <a:t>GUI</a:t>
            </a:r>
            <a:r>
              <a:rPr lang="en-US" sz="1600" dirty="0"/>
              <a:t> represents processed data to end users.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48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6B13-2191-4CB7-9F25-2C6415883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740" y="1772816"/>
            <a:ext cx="78867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Connect non-persistence services via RabbitMQ and persistence services via gRPC.</a:t>
            </a:r>
            <a:br>
              <a:rPr lang="en-US" sz="2000" dirty="0"/>
            </a:b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Document-oriented DBMS can ensure the </a:t>
            </a:r>
            <a:br>
              <a:rPr lang="en-US" sz="2000" dirty="0"/>
            </a:br>
            <a:r>
              <a:rPr lang="en-US" sz="2000" dirty="0"/>
              <a:t>lowest transaction duration of persistence services.</a:t>
            </a:r>
            <a:br>
              <a:rPr lang="en-US" sz="2000" dirty="0"/>
            </a:b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Load balancing strategy choice depends on which service has to be scaled. Also, server-side one provides a little faster response time.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40A6D-AA4B-43C5-BB43-9572A904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08.12.2019</a:t>
            </a:fld>
            <a:endParaRPr lang="de-DE" alt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58FBC-CD1A-4A25-888F-299726844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40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17BBD52-52AD-43F0-8C94-28B3E02EF4A1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Conclusion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7CC5660-FC0E-4C37-BFAD-42B59BC71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189659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4701-2AB4-4C3C-97D0-7623A8F1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4DB6-34EA-47F0-8581-905D1B7B6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To test the microservice system with some additional services satisfying more realistic requirements.</a:t>
            </a:r>
            <a:br>
              <a:rPr lang="en-US" sz="2000" dirty="0"/>
            </a:b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Improve the load generator.</a:t>
            </a:r>
            <a:br>
              <a:rPr lang="en-US" sz="2000" dirty="0"/>
            </a:b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Survey about how caching might affect the system response time.</a:t>
            </a:r>
            <a:br>
              <a:rPr lang="en-US" sz="2000" dirty="0"/>
            </a:b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Prove our research for production usage.</a:t>
            </a:r>
            <a:endParaRPr lang="en-US" sz="2000" dirty="0">
              <a:solidFill>
                <a:srgbClr val="FF0000"/>
              </a:solidFill>
            </a:endParaRPr>
          </a:p>
          <a:p>
            <a:endParaRPr lang="de-DE" sz="2000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B6BAB-32D0-4A00-959B-3788B79A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08.12.2019</a:t>
            </a:fld>
            <a:endParaRPr lang="de-DE" alt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ABBF3-C496-4C26-B5A1-43268ADDA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41</a:t>
            </a:fld>
            <a:endParaRPr lang="de-DE" altLang="de-D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2F384BF-C9A4-4B63-95CF-CDDD369A7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7148340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B5FDC-CCF0-4D2E-8B67-0C09273A0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903CACB-8A47-4207-897E-A1D444471CF0}" type="slidenum">
              <a:rPr lang="de-DE" altLang="de-DE" smtClean="0"/>
              <a:pPr>
                <a:defRPr/>
              </a:pPr>
              <a:t>42</a:t>
            </a:fld>
            <a:endParaRPr lang="de-DE" alt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10B10F-7A89-4145-9082-FF974843C5BD}"/>
              </a:ext>
            </a:extLst>
          </p:cNvPr>
          <p:cNvSpPr txBox="1"/>
          <p:nvPr/>
        </p:nvSpPr>
        <p:spPr>
          <a:xfrm>
            <a:off x="1108126" y="2659559"/>
            <a:ext cx="72170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Thank you for your attention</a:t>
            </a:r>
            <a:endParaRPr lang="de-DE" sz="4400" dirty="0">
              <a:solidFill>
                <a:srgbClr val="FF0000"/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5A0E899D-7B6F-404D-AACE-014F722F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384F9C7-D839-44BA-81F0-48CB7912F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443622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architecture</a:t>
            </a:r>
            <a:endParaRPr lang="de-D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0CF712B-1A15-4B40-93FC-A31691740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324" y="1628800"/>
            <a:ext cx="3219513" cy="372971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194053" y="5472014"/>
            <a:ext cx="22060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Monolithic architecture example.</a:t>
            </a:r>
            <a:endParaRPr lang="de-DE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9900B8-C2A7-4934-A0C3-27432936357B}"/>
              </a:ext>
            </a:extLst>
          </p:cNvPr>
          <p:cNvSpPr txBox="1"/>
          <p:nvPr/>
        </p:nvSpPr>
        <p:spPr>
          <a:xfrm>
            <a:off x="4264149" y="1575898"/>
            <a:ext cx="4536504" cy="1939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Drawbacks: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Can not be horizontally scaled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Modules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A module bugs affect the whole application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Continuous deployment is almost impossible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A1175-9193-4020-B7CC-2F4CD1CC1674}"/>
              </a:ext>
            </a:extLst>
          </p:cNvPr>
          <p:cNvSpPr txBox="1"/>
          <p:nvPr/>
        </p:nvSpPr>
        <p:spPr>
          <a:xfrm>
            <a:off x="4148386" y="4726175"/>
            <a:ext cx="496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Suitable for lightweight and not multifunctional applications.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674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architecture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2051720" y="5495960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Microservices architecture example.</a:t>
            </a:r>
            <a:endParaRPr lang="de-DE" sz="11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5250363" cy="372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8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architecture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 dirty="0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086508" y="3924382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Microservices architecture example.</a:t>
            </a:r>
            <a:endParaRPr lang="de-DE" sz="11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3055244" cy="21703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CB2160-465F-434C-827D-0E5F126DCA23}"/>
              </a:ext>
            </a:extLst>
          </p:cNvPr>
          <p:cNvSpPr txBox="1"/>
          <p:nvPr/>
        </p:nvSpPr>
        <p:spPr>
          <a:xfrm>
            <a:off x="4206221" y="1450468"/>
            <a:ext cx="5358381" cy="387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Advantages: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Functional decomposition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Each service can be scaled independently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Services do not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Each service is developed independently</a:t>
            </a:r>
            <a:br>
              <a:rPr lang="en-US" sz="1600" dirty="0"/>
            </a:b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dirty="0"/>
              <a:t>Drawbacks</a:t>
            </a:r>
            <a:r>
              <a:rPr lang="en-US" sz="1600" dirty="0"/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Complex deploying and testing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Difficult interconnection process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15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architecture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 dirty="0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086508" y="3924382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Microservices architecture example.</a:t>
            </a:r>
            <a:endParaRPr lang="de-DE" sz="1100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3055244" cy="21703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CB2160-465F-434C-827D-0E5F126DCA23}"/>
              </a:ext>
            </a:extLst>
          </p:cNvPr>
          <p:cNvSpPr txBox="1"/>
          <p:nvPr/>
        </p:nvSpPr>
        <p:spPr>
          <a:xfrm>
            <a:off x="4206221" y="1450468"/>
            <a:ext cx="5358381" cy="387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Advantages: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Functional decomposition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Each service can be scaled independently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Services do not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Each service is developed independently</a:t>
            </a:r>
            <a:br>
              <a:rPr lang="en-US" sz="1600" dirty="0"/>
            </a:b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dirty="0"/>
              <a:t>Drawbacks</a:t>
            </a:r>
            <a:r>
              <a:rPr lang="en-US" sz="1600" dirty="0"/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Complex deploying and testing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Difficult interconnection process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9383F0-3023-4561-9B36-ADEB26212D18}"/>
              </a:ext>
            </a:extLst>
          </p:cNvPr>
          <p:cNvSpPr txBox="1"/>
          <p:nvPr/>
        </p:nvSpPr>
        <p:spPr>
          <a:xfrm>
            <a:off x="628650" y="5323323"/>
            <a:ext cx="797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Suitable for high-loaded and multifunctional application such as IoT data processing system</a:t>
            </a:r>
          </a:p>
        </p:txBody>
      </p:sp>
    </p:spTree>
    <p:extLst>
      <p:ext uri="{BB962C8B-B14F-4D97-AF65-F5344CB8AC3E}">
        <p14:creationId xmlns:p14="http://schemas.microsoft.com/office/powerpoint/2010/main" val="3808867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E676-04DE-4B05-89D5-F1F9906F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F44A4-0643-40EF-ADD9-C4439A89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in an IoT context.</a:t>
            </a:r>
            <a:br>
              <a:rPr lang="en-US" dirty="0"/>
            </a:br>
            <a:endParaRPr lang="en-US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1DBEA-5ECF-4CF0-A613-C26A63048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7705D-9CD2-4030-A059-5599C869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EAB57-5AC1-4AE2-882D-E77ED8EE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3323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5E013A57FDEDF41BA48B0F1E90D9F5F" ma:contentTypeVersion="2" ma:contentTypeDescription="Ein neues Dokument erstellen." ma:contentTypeScope="" ma:versionID="6aa6d631d7bf37de795f166b19c024f9">
  <xsd:schema xmlns:xsd="http://www.w3.org/2001/XMLSchema" xmlns:xs="http://www.w3.org/2001/XMLSchema" xmlns:p="http://schemas.microsoft.com/office/2006/metadata/properties" xmlns:ns3="738ed3ae-fa29-4bea-9ea0-0becd976c59f" targetNamespace="http://schemas.microsoft.com/office/2006/metadata/properties" ma:root="true" ma:fieldsID="a051a20ee8d9cf443cd562f39ded1d70" ns3:_="">
    <xsd:import namespace="738ed3ae-fa29-4bea-9ea0-0becd976c59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8ed3ae-fa29-4bea-9ea0-0becd976c5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F6EA7D1-2B01-4238-9932-A6A85F1DE0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8ed3ae-fa29-4bea-9ea0-0becd976c5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D97B6E-74FE-4BBF-887D-31D5B7330A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E07A5D-29F4-4B96-99F4-589A7287D989}">
  <ds:schemaRefs>
    <ds:schemaRef ds:uri="738ed3ae-fa29-4bea-9ea0-0becd976c59f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1203</Words>
  <Application>Microsoft Office PowerPoint</Application>
  <PresentationFormat>On-screen Show (4:3)</PresentationFormat>
  <Paragraphs>298</Paragraphs>
  <Slides>42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Wingdings</vt:lpstr>
      <vt:lpstr>Wingdings 2</vt:lpstr>
      <vt:lpstr>Office Theme</vt:lpstr>
      <vt:lpstr>Evaluation of Microservice Architecture Designs in an IoT-Context</vt:lpstr>
      <vt:lpstr>Content</vt:lpstr>
      <vt:lpstr>Introduction</vt:lpstr>
      <vt:lpstr>The Internet of Things</vt:lpstr>
      <vt:lpstr>Microservices architecture</vt:lpstr>
      <vt:lpstr>Microservices architecture</vt:lpstr>
      <vt:lpstr>Microservices architecture</vt:lpstr>
      <vt:lpstr>Microservices architecture</vt:lpstr>
      <vt:lpstr>The goals</vt:lpstr>
      <vt:lpstr>The goals</vt:lpstr>
      <vt:lpstr>What we have done</vt:lpstr>
      <vt:lpstr>Requirements</vt:lpstr>
      <vt:lpstr>Functional requirements</vt:lpstr>
      <vt:lpstr>Non-functional Requirements</vt:lpstr>
      <vt:lpstr>Non-functional Requirements</vt:lpstr>
      <vt:lpstr>State of the art</vt:lpstr>
      <vt:lpstr>PowerPoint Presentation</vt:lpstr>
      <vt:lpstr>Basic articles</vt:lpstr>
      <vt:lpstr>Basic articles</vt:lpstr>
      <vt:lpstr>Basic articles</vt:lpstr>
      <vt:lpstr>Not answered questions</vt:lpstr>
      <vt:lpstr>The system overview</vt:lpstr>
      <vt:lpstr>The system developing</vt:lpstr>
      <vt:lpstr>The system developing</vt:lpstr>
      <vt:lpstr>Client-side LB</vt:lpstr>
      <vt:lpstr>Server-side LB</vt:lpstr>
      <vt:lpstr>Registration data model</vt:lpstr>
      <vt:lpstr>Load generation</vt:lpstr>
      <vt:lpstr>PowerPoint Presentation</vt:lpstr>
      <vt:lpstr>Measuring system</vt:lpstr>
      <vt:lpstr>Measuring system </vt:lpstr>
      <vt:lpstr>PowerPoint Presentation</vt:lpstr>
      <vt:lpstr>Results</vt:lpstr>
      <vt:lpstr>Interconnection comparison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Future work</vt:lpstr>
      <vt:lpstr>PowerPoint Presentation</vt:lpstr>
    </vt:vector>
  </TitlesOfParts>
  <Company>Torsten Weilepp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Torsten Weilepp</dc:creator>
  <cp:lastModifiedBy>Sviatoslav Abramov</cp:lastModifiedBy>
  <cp:revision>120</cp:revision>
  <dcterms:created xsi:type="dcterms:W3CDTF">2008-09-25T09:57:29Z</dcterms:created>
  <dcterms:modified xsi:type="dcterms:W3CDTF">2019-12-08T18:38:42Z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0x01010075E013A57FDEDF41BA48B0F1E90D9F5F</vt:lpwstr>
  </property>
</Properties>
</file>

<file path=docProps/thumbnail.jpeg>
</file>